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338" r:id="rId3"/>
    <p:sldId id="336" r:id="rId4"/>
    <p:sldId id="351" r:id="rId5"/>
    <p:sldId id="333" r:id="rId6"/>
    <p:sldId id="341" r:id="rId7"/>
    <p:sldId id="339" r:id="rId8"/>
    <p:sldId id="346" r:id="rId9"/>
    <p:sldId id="348" r:id="rId10"/>
    <p:sldId id="347" r:id="rId11"/>
    <p:sldId id="350" r:id="rId12"/>
    <p:sldId id="334" r:id="rId13"/>
    <p:sldId id="352" r:id="rId14"/>
    <p:sldId id="331" r:id="rId15"/>
    <p:sldId id="332" r:id="rId16"/>
    <p:sldId id="340" r:id="rId17"/>
    <p:sldId id="342" r:id="rId18"/>
    <p:sldId id="343" r:id="rId19"/>
    <p:sldId id="344" r:id="rId20"/>
    <p:sldId id="345" r:id="rId21"/>
    <p:sldId id="353" r:id="rId22"/>
    <p:sldId id="354" r:id="rId23"/>
    <p:sldId id="356" r:id="rId24"/>
    <p:sldId id="355" r:id="rId25"/>
    <p:sldId id="357" r:id="rId26"/>
  </p:sldIdLst>
  <p:sldSz cx="9144000" cy="6858000" type="screen4x3"/>
  <p:notesSz cx="6794500" cy="9906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5B5"/>
    <a:srgbClr val="DBEEF4"/>
    <a:srgbClr val="FFFFFF"/>
    <a:srgbClr val="C3002F"/>
    <a:srgbClr val="92D050"/>
    <a:srgbClr val="CCFF99"/>
    <a:srgbClr val="A0FF21"/>
    <a:srgbClr val="4A452A"/>
    <a:srgbClr val="FFCC0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4628" autoAdjust="0"/>
  </p:normalViewPr>
  <p:slideViewPr>
    <p:cSldViewPr>
      <p:cViewPr>
        <p:scale>
          <a:sx n="59" d="100"/>
          <a:sy n="59" d="100"/>
        </p:scale>
        <p:origin x="-1590" y="-9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5300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FC4D18E0-26B4-44CC-B161-C90B325B4539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6" rIns="91430" bIns="4571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30" tIns="45716" rIns="91430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08981"/>
            <a:ext cx="2944283" cy="495300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3E0D57FD-75DD-4105-9B68-D972354279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880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D57FD-75DD-4105-9B68-D972354279B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9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D57FD-75DD-4105-9B68-D972354279B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9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D57FD-75DD-4105-9B68-D972354279B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9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D57FD-75DD-4105-9B68-D972354279B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9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861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9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2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12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43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51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3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2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2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02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6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rot="5400000">
            <a:off x="6983783" y="116632"/>
            <a:ext cx="2052735" cy="2052690"/>
            <a:chOff x="107504" y="116632"/>
            <a:chExt cx="2052735" cy="2052690"/>
          </a:xfrm>
        </p:grpSpPr>
        <p:sp>
          <p:nvSpPr>
            <p:cNvPr id="8" name="Oval 7"/>
            <p:cNvSpPr/>
            <p:nvPr userDrawn="1"/>
          </p:nvSpPr>
          <p:spPr>
            <a:xfrm>
              <a:off x="126217" y="135345"/>
              <a:ext cx="106590" cy="10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323528" y="11663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547137" y="124217"/>
              <a:ext cx="128846" cy="12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755576" y="11663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971600" y="11663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1195209" y="124217"/>
              <a:ext cx="128846" cy="12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1422361" y="135345"/>
              <a:ext cx="106590" cy="10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1652732" y="149692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1835696" y="116632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2087217" y="152129"/>
              <a:ext cx="73022" cy="73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107504" y="33265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342241" y="351369"/>
              <a:ext cx="106590" cy="10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556265" y="349369"/>
              <a:ext cx="110590" cy="110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755576" y="33265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990313" y="351369"/>
              <a:ext cx="106590" cy="10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1220684" y="365716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1428109" y="357117"/>
              <a:ext cx="95094" cy="95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115089" y="556265"/>
              <a:ext cx="128846" cy="12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323528" y="548680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547137" y="556265"/>
              <a:ext cx="128846" cy="1288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780037" y="573141"/>
              <a:ext cx="95094" cy="95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988313" y="565393"/>
              <a:ext cx="110590" cy="110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107504" y="764704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347989" y="789165"/>
              <a:ext cx="95094" cy="95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572612" y="797764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126217" y="999441"/>
              <a:ext cx="106590" cy="106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323528" y="980728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 userDrawn="1"/>
          </p:nvSpPr>
          <p:spPr>
            <a:xfrm>
              <a:off x="572612" y="1013788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131965" y="1221213"/>
              <a:ext cx="95094" cy="95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340241" y="1213465"/>
              <a:ext cx="110590" cy="110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 userDrawn="1"/>
          </p:nvSpPr>
          <p:spPr>
            <a:xfrm>
              <a:off x="107504" y="141277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 userDrawn="1"/>
          </p:nvSpPr>
          <p:spPr>
            <a:xfrm>
              <a:off x="356588" y="1445836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 userDrawn="1"/>
          </p:nvSpPr>
          <p:spPr>
            <a:xfrm>
              <a:off x="140564" y="1661860"/>
              <a:ext cx="77896" cy="778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107504" y="1844824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143046" y="2096390"/>
              <a:ext cx="72932" cy="729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3B14A-4512-4EFE-A6A5-8E43A29C717A}" type="datetimeFigureOut">
              <a:rPr lang="en-GB" smtClean="0"/>
              <a:pPr/>
              <a:t>15/04/2019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0755-10FA-4F82-842A-9823E8A6FBC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7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6872"/>
            <a:ext cx="7772400" cy="2160240"/>
          </a:xfrm>
        </p:spPr>
        <p:txBody>
          <a:bodyPr>
            <a:noAutofit/>
          </a:bodyPr>
          <a:lstStyle/>
          <a:p>
            <a:r>
              <a:rPr lang="en-GB" sz="3600" dirty="0" smtClean="0">
                <a:latin typeface="Calibri Light" pitchFamily="34" charset="0"/>
              </a:rPr>
              <a:t>Alleles from VCF project</a:t>
            </a:r>
            <a:endParaRPr lang="en-GB" sz="4800" b="1" dirty="0">
              <a:latin typeface="Calibri Light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157192"/>
            <a:ext cx="7776864" cy="792088"/>
          </a:xfrm>
        </p:spPr>
        <p:txBody>
          <a:bodyPr>
            <a:normAutofit fontScale="85000" lnSpcReduction="20000"/>
          </a:bodyPr>
          <a:lstStyle/>
          <a:p>
            <a:r>
              <a:rPr lang="en-GB" sz="2800" b="1" dirty="0" smtClean="0">
                <a:solidFill>
                  <a:srgbClr val="C3002F"/>
                </a:solidFill>
                <a:latin typeface="Calibri Light" pitchFamily="34" charset="0"/>
              </a:rPr>
              <a:t>Dave Barton</a:t>
            </a:r>
          </a:p>
          <a:p>
            <a:r>
              <a:rPr lang="en-GB" sz="2800" dirty="0" smtClean="0">
                <a:solidFill>
                  <a:srgbClr val="C3002F"/>
                </a:solidFill>
                <a:latin typeface="Calibri Light" pitchFamily="34" charset="0"/>
              </a:rPr>
              <a:t>Ed Louis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57337"/>
            <a:ext cx="2151913" cy="5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4869" b="4276"/>
          <a:stretch/>
        </p:blipFill>
        <p:spPr bwMode="auto">
          <a:xfrm>
            <a:off x="827584" y="701238"/>
            <a:ext cx="7427350" cy="618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Chromosome alias file (.tab)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991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4869" b="4071"/>
          <a:stretch/>
        </p:blipFill>
        <p:spPr bwMode="auto">
          <a:xfrm>
            <a:off x="828927" y="731489"/>
            <a:ext cx="7427350" cy="619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Strain alias file (.tab)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4185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Output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393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Allele details</a:t>
            </a:r>
            <a:endParaRPr lang="en-GB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" y="836712"/>
            <a:ext cx="9132018" cy="6769542"/>
          </a:xfrm>
        </p:spPr>
      </p:pic>
      <p:grpSp>
        <p:nvGrpSpPr>
          <p:cNvPr id="3" name="Group 2"/>
          <p:cNvGrpSpPr/>
          <p:nvPr/>
        </p:nvGrpSpPr>
        <p:grpSpPr>
          <a:xfrm>
            <a:off x="0" y="836712"/>
            <a:ext cx="9144000" cy="6624736"/>
            <a:chOff x="0" y="836712"/>
            <a:chExt cx="9144000" cy="6624736"/>
          </a:xfrm>
        </p:grpSpPr>
        <p:sp>
          <p:nvSpPr>
            <p:cNvPr id="7" name="Rectangle 6"/>
            <p:cNvSpPr/>
            <p:nvPr/>
          </p:nvSpPr>
          <p:spPr>
            <a:xfrm>
              <a:off x="0" y="836712"/>
              <a:ext cx="9144000" cy="237626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4797152"/>
              <a:ext cx="9144000" cy="266429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3573016"/>
              <a:ext cx="9144000" cy="720080"/>
            </a:xfrm>
            <a:prstGeom prst="rect">
              <a:avLst/>
            </a:prstGeom>
            <a:solidFill>
              <a:srgbClr val="DBEEF4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4293096"/>
              <a:ext cx="9144000" cy="504056"/>
            </a:xfrm>
            <a:prstGeom prst="rect">
              <a:avLst/>
            </a:prstGeom>
            <a:solidFill>
              <a:srgbClr val="FCD5B5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022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DNA alleles per strain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C:\Users\localadmin1\Desktop\AFVCF screenshots\dna alleles per str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177"/>
            <a:ext cx="9314940" cy="57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Protein alleles per strain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C:\Users\localadmin1\Desktop\AFVCF screenshots\protein alleles per str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49" y="1080827"/>
            <a:ext cx="9328897" cy="57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5172" r="9095" b="13362"/>
          <a:stretch/>
        </p:blipFill>
        <p:spPr bwMode="auto">
          <a:xfrm>
            <a:off x="588985" y="534507"/>
            <a:ext cx="7931787" cy="59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/>
          <p:cNvSpPr/>
          <p:nvPr/>
        </p:nvSpPr>
        <p:spPr>
          <a:xfrm>
            <a:off x="4477417" y="6135293"/>
            <a:ext cx="3838999" cy="3900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6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t="4811" r="9342" b="13610"/>
          <a:stretch/>
        </p:blipFill>
        <p:spPr bwMode="auto">
          <a:xfrm>
            <a:off x="468114" y="548680"/>
            <a:ext cx="8052658" cy="60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1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5058" r="9275" b="13363"/>
          <a:stretch/>
        </p:blipFill>
        <p:spPr bwMode="auto">
          <a:xfrm>
            <a:off x="611560" y="548680"/>
            <a:ext cx="8064896" cy="60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5172" r="9095" b="13362"/>
          <a:stretch/>
        </p:blipFill>
        <p:spPr bwMode="auto">
          <a:xfrm>
            <a:off x="611560" y="548680"/>
            <a:ext cx="7931787" cy="59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8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017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Quantitative Trait Loci (QTL)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149080"/>
            <a:ext cx="1882552" cy="79208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2800" dirty="0" smtClean="0"/>
              <a:t>PHENOS</a:t>
            </a:r>
          </a:p>
          <a:p>
            <a:pPr marL="0" indent="0" algn="ctr">
              <a:buNone/>
            </a:pPr>
            <a:r>
              <a:rPr lang="en-GB" sz="2800" dirty="0" smtClean="0"/>
              <a:t>software</a:t>
            </a:r>
            <a:endParaRPr lang="en-GB" sz="2800" dirty="0"/>
          </a:p>
        </p:txBody>
      </p:sp>
      <p:sp>
        <p:nvSpPr>
          <p:cNvPr id="495" name="Content Placeholder 2"/>
          <p:cNvSpPr txBox="1">
            <a:spLocks/>
          </p:cNvSpPr>
          <p:nvPr/>
        </p:nvSpPr>
        <p:spPr>
          <a:xfrm>
            <a:off x="-3651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err="1" smtClean="0"/>
              <a:t>Platereader</a:t>
            </a:r>
            <a:endParaRPr lang="en-GB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output</a:t>
            </a:r>
            <a:endParaRPr lang="en-GB" sz="2800" dirty="0"/>
          </a:p>
        </p:txBody>
      </p:sp>
      <p:sp>
        <p:nvSpPr>
          <p:cNvPr id="496" name="Content Placeholder 2"/>
          <p:cNvSpPr txBox="1">
            <a:spLocks/>
          </p:cNvSpPr>
          <p:nvPr/>
        </p:nvSpPr>
        <p:spPr>
          <a:xfrm>
            <a:off x="233975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Genotype files</a:t>
            </a:r>
          </a:p>
          <a:p>
            <a:pPr marL="0" indent="0" algn="ctr">
              <a:buNone/>
            </a:pPr>
            <a:r>
              <a:rPr lang="en-GB" sz="2800" dirty="0" smtClean="0"/>
              <a:t>(e.g. AESW12fc genotypes.csv)</a:t>
            </a:r>
            <a:endParaRPr lang="en-GB" sz="2800" dirty="0"/>
          </a:p>
        </p:txBody>
      </p:sp>
      <p:sp>
        <p:nvSpPr>
          <p:cNvPr id="497" name="Content Placeholder 2"/>
          <p:cNvSpPr txBox="1">
            <a:spLocks/>
          </p:cNvSpPr>
          <p:nvPr/>
        </p:nvSpPr>
        <p:spPr>
          <a:xfrm>
            <a:off x="1115616" y="528418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R/</a:t>
            </a:r>
            <a:r>
              <a:rPr lang="en-GB" sz="2800" dirty="0" err="1" smtClean="0"/>
              <a:t>qtl</a:t>
            </a:r>
            <a:endParaRPr lang="en-GB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15616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/>
          <p:cNvCxnSpPr/>
          <p:nvPr/>
        </p:nvCxnSpPr>
        <p:spPr>
          <a:xfrm flipH="1">
            <a:off x="2246404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7936" r="51250" b="51563"/>
          <a:stretch/>
        </p:blipFill>
        <p:spPr bwMode="auto">
          <a:xfrm>
            <a:off x="2123728" y="1340768"/>
            <a:ext cx="5414211" cy="395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2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1" t="8882" b="34539"/>
          <a:stretch/>
        </p:blipFill>
        <p:spPr bwMode="auto">
          <a:xfrm>
            <a:off x="539552" y="1700808"/>
            <a:ext cx="8208912" cy="474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4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HENOS3\Genotypes\DGFW11ab,DGFW12ab,DGFW1ab,DGFW6ab HU 400mM\YAL058W protein allele A (DGFW11ab,DGFW12ab,DGFW1ab,DGFW6ab HU 400mM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9" y="620688"/>
            <a:ext cx="8568952" cy="57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HENOS3\Genotypes\DGFW1ab HU 400mMx\YAL056W dna allele 3 (DGFW1ab HU 400mM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0" y="620688"/>
            <a:ext cx="8568952" cy="57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PHENOS3\Genotypes\DGFW1ab HU 400mMx\YAL056W dna allele 4 (DGFW1ab HU 400mM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1" y="620688"/>
            <a:ext cx="8568952" cy="57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Watch out!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Files must be correct format.</a:t>
            </a:r>
          </a:p>
          <a:p>
            <a:r>
              <a:rPr lang="en-GB" dirty="0" smtClean="0"/>
              <a:t>Files must match.</a:t>
            </a:r>
          </a:p>
          <a:p>
            <a:r>
              <a:rPr lang="en-GB" dirty="0" smtClean="0"/>
              <a:t>There are multiple VCF files with different levels of stringency – some produce too many alleles, some too few</a:t>
            </a:r>
          </a:p>
          <a:p>
            <a:r>
              <a:rPr lang="en-GB" dirty="0" smtClean="0"/>
              <a:t>In complex genetics the key factors probably aren’t the different alleles of one gene but combinations of alleles from multiple genes.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06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Genotype file (.csv)</a:t>
            </a:r>
            <a:endParaRPr lang="en-GB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429"/>
            <a:ext cx="9180512" cy="5707206"/>
          </a:xfrm>
        </p:spPr>
      </p:pic>
    </p:spTree>
    <p:extLst>
      <p:ext uri="{BB962C8B-B14F-4D97-AF65-F5344CB8AC3E}">
        <p14:creationId xmlns:p14="http://schemas.microsoft.com/office/powerpoint/2010/main" val="21305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017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Quantitative Trait Loci (QTL)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149080"/>
            <a:ext cx="1882552" cy="79208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2800" dirty="0" smtClean="0"/>
              <a:t>PHENOS</a:t>
            </a:r>
          </a:p>
          <a:p>
            <a:pPr marL="0" indent="0" algn="ctr">
              <a:buNone/>
            </a:pPr>
            <a:r>
              <a:rPr lang="en-GB" sz="2800" dirty="0" smtClean="0"/>
              <a:t>software</a:t>
            </a:r>
            <a:endParaRPr lang="en-GB" sz="2800" dirty="0"/>
          </a:p>
        </p:txBody>
      </p:sp>
      <p:sp>
        <p:nvSpPr>
          <p:cNvPr id="495" name="Content Placeholder 2"/>
          <p:cNvSpPr txBox="1">
            <a:spLocks/>
          </p:cNvSpPr>
          <p:nvPr/>
        </p:nvSpPr>
        <p:spPr>
          <a:xfrm>
            <a:off x="-3651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err="1" smtClean="0"/>
              <a:t>Platereader</a:t>
            </a:r>
            <a:endParaRPr lang="en-GB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output</a:t>
            </a:r>
            <a:endParaRPr lang="en-GB" sz="2800" dirty="0"/>
          </a:p>
        </p:txBody>
      </p:sp>
      <p:sp>
        <p:nvSpPr>
          <p:cNvPr id="496" name="Content Placeholder 2"/>
          <p:cNvSpPr txBox="1">
            <a:spLocks/>
          </p:cNvSpPr>
          <p:nvPr/>
        </p:nvSpPr>
        <p:spPr>
          <a:xfrm>
            <a:off x="233975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Genotype files</a:t>
            </a:r>
          </a:p>
          <a:p>
            <a:pPr marL="0" indent="0" algn="ctr">
              <a:buNone/>
            </a:pPr>
            <a:r>
              <a:rPr lang="en-GB" sz="2800" dirty="0" smtClean="0"/>
              <a:t>(e.g. AESW12fc genotypes.csv)</a:t>
            </a:r>
            <a:endParaRPr lang="en-GB" sz="2800" dirty="0"/>
          </a:p>
        </p:txBody>
      </p:sp>
      <p:sp>
        <p:nvSpPr>
          <p:cNvPr id="497" name="Content Placeholder 2"/>
          <p:cNvSpPr txBox="1">
            <a:spLocks/>
          </p:cNvSpPr>
          <p:nvPr/>
        </p:nvSpPr>
        <p:spPr>
          <a:xfrm>
            <a:off x="1115616" y="528418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R/</a:t>
            </a:r>
            <a:r>
              <a:rPr lang="en-GB" sz="2800" dirty="0" err="1" smtClean="0"/>
              <a:t>qtl</a:t>
            </a:r>
            <a:endParaRPr lang="en-GB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15616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/>
          <p:cNvCxnSpPr/>
          <p:nvPr/>
        </p:nvCxnSpPr>
        <p:spPr>
          <a:xfrm flipH="1">
            <a:off x="2246404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51520" y="1628800"/>
            <a:ext cx="5040560" cy="1656184"/>
            <a:chOff x="251520" y="1628800"/>
            <a:chExt cx="5040560" cy="1656184"/>
          </a:xfrm>
        </p:grpSpPr>
        <p:sp>
          <p:nvSpPr>
            <p:cNvPr id="498" name="Content Placeholder 2"/>
            <p:cNvSpPr txBox="1">
              <a:spLocks/>
            </p:cNvSpPr>
            <p:nvPr/>
          </p:nvSpPr>
          <p:spPr>
            <a:xfrm>
              <a:off x="251520" y="1628800"/>
              <a:ext cx="5040560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800" dirty="0" smtClean="0"/>
                <a:t>VCF file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(e.g</a:t>
              </a:r>
              <a:r>
                <a:rPr lang="en-GB" sz="2800" dirty="0"/>
                <a:t>. Filtered_variants4e_DP3_DP100</a:t>
              </a:r>
              <a:r>
                <a:rPr lang="en-GB" sz="2800" dirty="0" smtClean="0"/>
                <a:t>_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MISSING_1_H_MAC.recode.vcf</a:t>
              </a:r>
              <a:r>
                <a:rPr lang="en-GB" sz="2800" dirty="0"/>
                <a:t>)</a:t>
              </a:r>
            </a:p>
          </p:txBody>
        </p:sp>
        <p:cxnSp>
          <p:nvCxnSpPr>
            <p:cNvPr id="500" name="Straight Arrow Connector 499"/>
            <p:cNvCxnSpPr/>
            <p:nvPr/>
          </p:nvCxnSpPr>
          <p:spPr>
            <a:xfrm flipH="1">
              <a:off x="3206824" y="2343175"/>
              <a:ext cx="504056" cy="7560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1897360" y="2492896"/>
              <a:ext cx="1882552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000" dirty="0" smtClean="0">
                  <a:solidFill>
                    <a:srgbClr val="FF0000"/>
                  </a:solidFill>
                </a:rPr>
                <a:t>Tom’s 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5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Variant Call Format (VCF) file</a:t>
            </a:r>
            <a:endParaRPr lang="en-GB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5"/>
          <a:stretch/>
        </p:blipFill>
        <p:spPr>
          <a:xfrm>
            <a:off x="0" y="1587478"/>
            <a:ext cx="9180512" cy="4505818"/>
          </a:xfrm>
        </p:spPr>
      </p:pic>
      <p:sp>
        <p:nvSpPr>
          <p:cNvPr id="11" name="Rectangle 10"/>
          <p:cNvSpPr/>
          <p:nvPr/>
        </p:nvSpPr>
        <p:spPr>
          <a:xfrm>
            <a:off x="0" y="1587478"/>
            <a:ext cx="9144000" cy="648072"/>
          </a:xfrm>
          <a:prstGeom prst="rect">
            <a:avLst/>
          </a:prstGeom>
          <a:solidFill>
            <a:srgbClr val="FCD5B5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46"/>
          <a:stretch/>
        </p:blipFill>
        <p:spPr>
          <a:xfrm>
            <a:off x="0" y="839391"/>
            <a:ext cx="9180512" cy="74808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95536" y="1484784"/>
            <a:ext cx="7704856" cy="191616"/>
            <a:chOff x="395536" y="1556792"/>
            <a:chExt cx="7704856" cy="1584176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95536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043608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475656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907704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411760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915816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419872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355976" y="1556792"/>
              <a:ext cx="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004048" y="1556792"/>
              <a:ext cx="1296144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940152" y="1556792"/>
              <a:ext cx="2160240" cy="15841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6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017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Quantitative Trait Loci (QTL)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149080"/>
            <a:ext cx="1882552" cy="79208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2800" dirty="0" smtClean="0"/>
              <a:t>PHENOS</a:t>
            </a:r>
          </a:p>
          <a:p>
            <a:pPr marL="0" indent="0" algn="ctr">
              <a:buNone/>
            </a:pPr>
            <a:r>
              <a:rPr lang="en-GB" sz="2800" dirty="0" smtClean="0"/>
              <a:t>software</a:t>
            </a:r>
            <a:endParaRPr lang="en-GB" sz="2800" dirty="0"/>
          </a:p>
        </p:txBody>
      </p:sp>
      <p:sp>
        <p:nvSpPr>
          <p:cNvPr id="495" name="Content Placeholder 2"/>
          <p:cNvSpPr txBox="1">
            <a:spLocks/>
          </p:cNvSpPr>
          <p:nvPr/>
        </p:nvSpPr>
        <p:spPr>
          <a:xfrm>
            <a:off x="-3651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err="1" smtClean="0"/>
              <a:t>Platereader</a:t>
            </a:r>
            <a:endParaRPr lang="en-GB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output</a:t>
            </a:r>
            <a:endParaRPr lang="en-GB" sz="2800" dirty="0"/>
          </a:p>
        </p:txBody>
      </p:sp>
      <p:sp>
        <p:nvSpPr>
          <p:cNvPr id="496" name="Content Placeholder 2"/>
          <p:cNvSpPr txBox="1">
            <a:spLocks/>
          </p:cNvSpPr>
          <p:nvPr/>
        </p:nvSpPr>
        <p:spPr>
          <a:xfrm>
            <a:off x="233975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Genotype files</a:t>
            </a:r>
          </a:p>
          <a:p>
            <a:pPr marL="0" indent="0" algn="ctr">
              <a:buNone/>
            </a:pPr>
            <a:r>
              <a:rPr lang="en-GB" sz="2800" dirty="0" smtClean="0"/>
              <a:t>(e.g. AESW12fc genotypes.csv)</a:t>
            </a:r>
            <a:endParaRPr lang="en-GB" sz="2800" dirty="0"/>
          </a:p>
        </p:txBody>
      </p:sp>
      <p:sp>
        <p:nvSpPr>
          <p:cNvPr id="497" name="Content Placeholder 2"/>
          <p:cNvSpPr txBox="1">
            <a:spLocks/>
          </p:cNvSpPr>
          <p:nvPr/>
        </p:nvSpPr>
        <p:spPr>
          <a:xfrm>
            <a:off x="1115616" y="528418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R/</a:t>
            </a:r>
            <a:r>
              <a:rPr lang="en-GB" sz="2800" dirty="0" err="1" smtClean="0"/>
              <a:t>qtl</a:t>
            </a:r>
            <a:endParaRPr lang="en-GB" sz="2800" dirty="0"/>
          </a:p>
        </p:txBody>
      </p:sp>
      <p:sp>
        <p:nvSpPr>
          <p:cNvPr id="498" name="Content Placeholder 2"/>
          <p:cNvSpPr txBox="1">
            <a:spLocks/>
          </p:cNvSpPr>
          <p:nvPr/>
        </p:nvSpPr>
        <p:spPr>
          <a:xfrm>
            <a:off x="251520" y="1628800"/>
            <a:ext cx="5040560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VCF file</a:t>
            </a:r>
          </a:p>
          <a:p>
            <a:pPr marL="0" indent="0" algn="ctr">
              <a:buNone/>
            </a:pPr>
            <a:r>
              <a:rPr lang="en-GB" sz="2800" dirty="0" smtClean="0"/>
              <a:t>(e.g</a:t>
            </a:r>
            <a:r>
              <a:rPr lang="en-GB" sz="2800" dirty="0"/>
              <a:t>. Filtered_variants4e_DP3_DP100</a:t>
            </a:r>
            <a:r>
              <a:rPr lang="en-GB" sz="2800" dirty="0" smtClean="0"/>
              <a:t>_</a:t>
            </a:r>
          </a:p>
          <a:p>
            <a:pPr marL="0" indent="0" algn="ctr">
              <a:buNone/>
            </a:pPr>
            <a:r>
              <a:rPr lang="en-GB" sz="2800" dirty="0" smtClean="0"/>
              <a:t>MISSING_1_H_MAC.recode.vcf</a:t>
            </a:r>
            <a:r>
              <a:rPr lang="en-GB" sz="2800" dirty="0"/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15616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/>
          <p:cNvCxnSpPr/>
          <p:nvPr/>
        </p:nvCxnSpPr>
        <p:spPr>
          <a:xfrm flipH="1">
            <a:off x="2246404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Arrow Connector 499"/>
          <p:cNvCxnSpPr/>
          <p:nvPr/>
        </p:nvCxnSpPr>
        <p:spPr>
          <a:xfrm flipH="1">
            <a:off x="3206824" y="2343175"/>
            <a:ext cx="504056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897360" y="2492896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Tom’s scripts</a:t>
            </a:r>
          </a:p>
        </p:txBody>
      </p:sp>
    </p:spTree>
    <p:extLst>
      <p:ext uri="{BB962C8B-B14F-4D97-AF65-F5344CB8AC3E}">
        <p14:creationId xmlns:p14="http://schemas.microsoft.com/office/powerpoint/2010/main" val="12690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0177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Alleles From VCF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149080"/>
            <a:ext cx="1882552" cy="79208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2800" dirty="0" smtClean="0"/>
              <a:t>PHENOS</a:t>
            </a:r>
          </a:p>
          <a:p>
            <a:pPr marL="0" indent="0" algn="ctr">
              <a:buNone/>
            </a:pPr>
            <a:r>
              <a:rPr lang="en-GB" sz="2800" dirty="0" smtClean="0"/>
              <a:t>software</a:t>
            </a:r>
            <a:endParaRPr lang="en-GB" sz="2800" dirty="0"/>
          </a:p>
        </p:txBody>
      </p:sp>
      <p:sp>
        <p:nvSpPr>
          <p:cNvPr id="495" name="Content Placeholder 2"/>
          <p:cNvSpPr txBox="1">
            <a:spLocks/>
          </p:cNvSpPr>
          <p:nvPr/>
        </p:nvSpPr>
        <p:spPr>
          <a:xfrm>
            <a:off x="-3651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err="1" smtClean="0"/>
              <a:t>Platereader</a:t>
            </a:r>
            <a:endParaRPr lang="en-GB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output</a:t>
            </a:r>
            <a:endParaRPr lang="en-GB" sz="2800" dirty="0"/>
          </a:p>
        </p:txBody>
      </p:sp>
      <p:sp>
        <p:nvSpPr>
          <p:cNvPr id="496" name="Content Placeholder 2"/>
          <p:cNvSpPr txBox="1">
            <a:spLocks/>
          </p:cNvSpPr>
          <p:nvPr/>
        </p:nvSpPr>
        <p:spPr>
          <a:xfrm>
            <a:off x="2339752" y="320085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Genotype files</a:t>
            </a:r>
          </a:p>
          <a:p>
            <a:pPr marL="0" indent="0" algn="ctr">
              <a:buNone/>
            </a:pPr>
            <a:r>
              <a:rPr lang="en-GB" sz="2800" dirty="0" smtClean="0"/>
              <a:t>(e.g. AESW12fc genotypes.csv)</a:t>
            </a:r>
            <a:endParaRPr lang="en-GB" sz="2800" dirty="0"/>
          </a:p>
        </p:txBody>
      </p:sp>
      <p:sp>
        <p:nvSpPr>
          <p:cNvPr id="497" name="Content Placeholder 2"/>
          <p:cNvSpPr txBox="1">
            <a:spLocks/>
          </p:cNvSpPr>
          <p:nvPr/>
        </p:nvSpPr>
        <p:spPr>
          <a:xfrm>
            <a:off x="1115616" y="5284180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R/</a:t>
            </a:r>
            <a:r>
              <a:rPr lang="en-GB" sz="2800" dirty="0" err="1" smtClean="0"/>
              <a:t>qtl</a:t>
            </a:r>
            <a:endParaRPr lang="en-GB" sz="2800" dirty="0"/>
          </a:p>
        </p:txBody>
      </p:sp>
      <p:sp>
        <p:nvSpPr>
          <p:cNvPr id="498" name="Content Placeholder 2"/>
          <p:cNvSpPr txBox="1">
            <a:spLocks/>
          </p:cNvSpPr>
          <p:nvPr/>
        </p:nvSpPr>
        <p:spPr>
          <a:xfrm>
            <a:off x="251520" y="1628800"/>
            <a:ext cx="5040560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VCF file</a:t>
            </a:r>
          </a:p>
          <a:p>
            <a:pPr marL="0" indent="0" algn="ctr">
              <a:buNone/>
            </a:pPr>
            <a:r>
              <a:rPr lang="en-GB" sz="2800" dirty="0" smtClean="0"/>
              <a:t>(e.g</a:t>
            </a:r>
            <a:r>
              <a:rPr lang="en-GB" sz="2800" dirty="0"/>
              <a:t>. Filtered_variants4e_DP3_DP100</a:t>
            </a:r>
            <a:r>
              <a:rPr lang="en-GB" sz="2800" dirty="0" smtClean="0"/>
              <a:t>_</a:t>
            </a:r>
          </a:p>
          <a:p>
            <a:pPr marL="0" indent="0" algn="ctr">
              <a:buNone/>
            </a:pPr>
            <a:r>
              <a:rPr lang="en-GB" sz="2800" dirty="0" smtClean="0"/>
              <a:t>MISSING_1_H_MAC.recode.vcf</a:t>
            </a:r>
            <a:r>
              <a:rPr lang="en-GB" sz="2800" dirty="0"/>
              <a:t>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15616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/>
          <p:cNvCxnSpPr/>
          <p:nvPr/>
        </p:nvCxnSpPr>
        <p:spPr>
          <a:xfrm flipH="1">
            <a:off x="2246404" y="3933056"/>
            <a:ext cx="730424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Arrow Connector 499"/>
          <p:cNvCxnSpPr/>
          <p:nvPr/>
        </p:nvCxnSpPr>
        <p:spPr>
          <a:xfrm flipH="1">
            <a:off x="3206824" y="2343175"/>
            <a:ext cx="504056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897360" y="2492896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000" dirty="0" smtClean="0"/>
              <a:t>Tom’s scripts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23928" y="2348880"/>
            <a:ext cx="1728192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4139952" y="1628800"/>
            <a:ext cx="5040560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dirty="0" smtClean="0"/>
              <a:t>GFF file</a:t>
            </a:r>
          </a:p>
          <a:p>
            <a:pPr marL="0" indent="0" algn="ctr">
              <a:buNone/>
            </a:pPr>
            <a:r>
              <a:rPr lang="en-GB" sz="2800" dirty="0" smtClean="0"/>
              <a:t>(e.g</a:t>
            </a:r>
            <a:r>
              <a:rPr lang="en-GB" sz="2800" dirty="0"/>
              <a:t>. </a:t>
            </a:r>
            <a:r>
              <a:rPr lang="en-GB" sz="2800" dirty="0" err="1"/>
              <a:t>saccharomyces_cerevisiae</a:t>
            </a:r>
            <a:r>
              <a:rPr lang="en-GB" sz="2800" dirty="0" smtClean="0"/>
              <a:t>_</a:t>
            </a:r>
          </a:p>
          <a:p>
            <a:pPr marL="0" indent="0" algn="ctr">
              <a:buNone/>
            </a:pPr>
            <a:r>
              <a:rPr lang="en-GB" sz="2800" dirty="0" smtClean="0"/>
              <a:t>R64-2-1_20150113.gff</a:t>
            </a:r>
            <a:r>
              <a:rPr lang="en-GB" sz="2800" dirty="0"/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084168" y="2343175"/>
            <a:ext cx="504056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4777680" y="2492896"/>
            <a:ext cx="188255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800" b="1" dirty="0" smtClean="0">
                <a:solidFill>
                  <a:srgbClr val="FF0000"/>
                </a:solidFill>
              </a:rPr>
              <a:t>AFVCF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427984" y="4005064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/>
              <a:t>AFVCF </a:t>
            </a:r>
            <a:r>
              <a:rPr lang="en-GB" sz="1200" dirty="0" err="1"/>
              <a:t>dna</a:t>
            </a:r>
            <a:r>
              <a:rPr lang="en-GB" sz="1200" dirty="0"/>
              <a:t> allele per strain Filtered_variants4e_DP3_DP100_MISSING_1_H_MAC.recode.tab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427984" y="4532024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/>
              <a:t>AFVCF protein allele per strain Filtered_variants4e_DP3_DP100_MISSING_1_H_MAC.recode.tab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427984" y="3284984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/>
              <a:t>AFVCF allele details Filtered_variants4e_DP3_DP100_MISSING_1_H_MAC.recode.txt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81584" y="5196141"/>
            <a:ext cx="5722983" cy="1277735"/>
            <a:chOff x="3181584" y="5196141"/>
            <a:chExt cx="5722983" cy="1277735"/>
          </a:xfrm>
        </p:grpSpPr>
        <p:pic>
          <p:nvPicPr>
            <p:cNvPr id="28" name="Picture 10" descr="D:\PHENOS3\Genotypes\HZ23ab Sulfur 18mM\YAL056W dna allele ref (HZ23ab Sulfur 18mM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5505711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9" descr="D:\PHENOS3\Genotypes\HZ23ab Sulfur 18mM\YAL056W dna allele 9 (HZ23ab Sulfur 18mM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478" y="5467013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D:\PHENOS3\Genotypes\HZ23ab Sulfur 18mM\YAL056W dna allele 8 (HZ23ab Sulfur 18mM)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636" y="5428317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 descr="D:\PHENOS3\Genotypes\HZ23ab Sulfur 18mM\YAL056W dna allele 7 (HZ23ab Sulfur 18mM)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794" y="5389621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D:\PHENOS3\Genotypes\HZ23ab Sulfur 18mM\YAL056W dna allele 4 (HZ23ab Sulfur 18mM)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952" y="5350925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" descr="D:\PHENOS3\Genotypes\HZ23ab Sulfur 18mM\YAL056W dna allele 3 (HZ23ab Sulfur 18mM)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110" y="5312229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D:\PHENOS3\Genotypes\HZ23ab Sulfur 18mM\YAL056W dna allele 2 (HZ23ab Sulfur 18mM)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268" y="5273533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D:\PHENOS3\Genotypes\HZ23ab Sulfur 18mM\YAL056W dna allele 1 (HZ23ab Sulfur 18mM)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426" y="5234837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1" descr="D:\PHENOS3\Genotypes\HZ23ab Sulfur 18mM\YAL056W dna allele unknown (HZ23ab Sulfur 18mM)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584" y="5196141"/>
              <a:ext cx="1452247" cy="96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13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t="5172" r="9095" b="13362"/>
          <a:stretch/>
        </p:blipFill>
        <p:spPr bwMode="auto">
          <a:xfrm>
            <a:off x="588985" y="534507"/>
            <a:ext cx="7931787" cy="59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70203" y="4149080"/>
            <a:ext cx="5065893" cy="1828285"/>
            <a:chOff x="370203" y="4149080"/>
            <a:chExt cx="5065893" cy="1828285"/>
          </a:xfrm>
        </p:grpSpPr>
        <p:sp>
          <p:nvSpPr>
            <p:cNvPr id="3" name="Content Placeholder 2"/>
            <p:cNvSpPr txBox="1">
              <a:spLocks/>
            </p:cNvSpPr>
            <p:nvPr/>
          </p:nvSpPr>
          <p:spPr>
            <a:xfrm>
              <a:off x="395536" y="4149080"/>
              <a:ext cx="5040560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800" dirty="0" smtClean="0"/>
                <a:t>VCF file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(e.g</a:t>
              </a:r>
              <a:r>
                <a:rPr lang="en-GB" sz="2800" dirty="0"/>
                <a:t>. Filtered_variants4e_DP3_DP100</a:t>
              </a:r>
              <a:r>
                <a:rPr lang="en-GB" sz="2800" dirty="0" smtClean="0"/>
                <a:t>_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MISSING_1_H_MAC.recode.vcf</a:t>
              </a:r>
              <a:r>
                <a:rPr lang="en-GB" sz="2800" dirty="0"/>
                <a:t>)</a:t>
              </a:r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370203" y="5185277"/>
              <a:ext cx="5040560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800" dirty="0" smtClean="0"/>
                <a:t>GFF file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(e.g</a:t>
              </a:r>
              <a:r>
                <a:rPr lang="en-GB" sz="2800" dirty="0"/>
                <a:t>. </a:t>
              </a:r>
              <a:r>
                <a:rPr lang="en-GB" sz="2800" dirty="0" err="1"/>
                <a:t>saccharomyces_cerevisiae</a:t>
              </a:r>
              <a:r>
                <a:rPr lang="en-GB" sz="2800" dirty="0" smtClean="0"/>
                <a:t>_</a:t>
              </a:r>
            </a:p>
            <a:p>
              <a:pPr marL="0" indent="0" algn="ctr">
                <a:buNone/>
              </a:pPr>
              <a:r>
                <a:rPr lang="en-GB" sz="2800" dirty="0" smtClean="0"/>
                <a:t>R64-2-1_20150113.gff</a:t>
              </a:r>
              <a:r>
                <a:rPr lang="en-GB" sz="2800" dirty="0"/>
                <a:t>)</a:t>
              </a:r>
            </a:p>
          </p:txBody>
        </p:sp>
      </p:grpSp>
      <p:sp>
        <p:nvSpPr>
          <p:cNvPr id="5" name="Oval 4"/>
          <p:cNvSpPr/>
          <p:nvPr/>
        </p:nvSpPr>
        <p:spPr>
          <a:xfrm>
            <a:off x="588985" y="6093296"/>
            <a:ext cx="3838999" cy="3900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71400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Reference genome (GFF) file</a:t>
            </a:r>
            <a:endParaRPr lang="en-GB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19080" r="23947" b="11842"/>
          <a:stretch/>
        </p:blipFill>
        <p:spPr bwMode="auto">
          <a:xfrm>
            <a:off x="1763688" y="733908"/>
            <a:ext cx="5537763" cy="610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9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7770</TotalTime>
  <Words>261</Words>
  <Application>Microsoft Office PowerPoint</Application>
  <PresentationFormat>On-screen Show (4:3)</PresentationFormat>
  <Paragraphs>78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 Light</vt:lpstr>
      <vt:lpstr>Calibri</vt:lpstr>
      <vt:lpstr>Office Theme</vt:lpstr>
      <vt:lpstr>Alleles from VCF project</vt:lpstr>
      <vt:lpstr>Quantitative Trait Loci (QTL) analysis</vt:lpstr>
      <vt:lpstr>Genotype file (.csv)</vt:lpstr>
      <vt:lpstr>Quantitative Trait Loci (QTL) analysis</vt:lpstr>
      <vt:lpstr>Variant Call Format (VCF) file</vt:lpstr>
      <vt:lpstr>Quantitative Trait Loci (QTL) analysis</vt:lpstr>
      <vt:lpstr>Alleles From VCF</vt:lpstr>
      <vt:lpstr>PowerPoint Presentation</vt:lpstr>
      <vt:lpstr>Reference genome (GFF) file</vt:lpstr>
      <vt:lpstr>Chromosome alias file (.tab)</vt:lpstr>
      <vt:lpstr>Strain alias file (.tab)</vt:lpstr>
      <vt:lpstr>Output</vt:lpstr>
      <vt:lpstr>Allele details</vt:lpstr>
      <vt:lpstr>DNA alleles per strain</vt:lpstr>
      <vt:lpstr>Protein alleles per strain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Watch out!</vt:lpstr>
    </vt:vector>
  </TitlesOfParts>
  <Company>University of Leicester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Subtelomeric genome assembly for multiple strains of yeast, through intercross linkage association</dc:title>
  <dc:creator>delegate6570</dc:creator>
  <cp:lastModifiedBy>dbhbarton</cp:lastModifiedBy>
  <cp:revision>362</cp:revision>
  <cp:lastPrinted>2013-09-30T14:39:32Z</cp:lastPrinted>
  <dcterms:created xsi:type="dcterms:W3CDTF">2013-05-22T07:40:12Z</dcterms:created>
  <dcterms:modified xsi:type="dcterms:W3CDTF">2019-04-15T08:51:53Z</dcterms:modified>
</cp:coreProperties>
</file>